
<file path=[Content_Types].xml><?xml version="1.0" encoding="utf-8"?>
<Types xmlns="http://schemas.openxmlformats.org/package/2006/content-types">
  <Default Extension="xml" ContentType="application/xml"/>
  <Default Extension="docx" ContentType="application/vnd.openxmlformats-officedocument.wordprocessingml.document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Microsoft_Equation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1" r:id="rId2"/>
    <p:sldId id="301" r:id="rId3"/>
    <p:sldId id="302" r:id="rId4"/>
    <p:sldId id="300" r:id="rId5"/>
    <p:sldId id="284" r:id="rId6"/>
    <p:sldId id="296" r:id="rId7"/>
    <p:sldId id="293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2" r:id="rId16"/>
    <p:sldId id="31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51" autoAdjust="0"/>
  </p:normalViewPr>
  <p:slideViewPr>
    <p:cSldViewPr snapToGrid="0" snapToObjects="1" showGuides="1">
      <p:cViewPr varScale="1">
        <p:scale>
          <a:sx n="81" d="100"/>
          <a:sy n="81" d="100"/>
        </p:scale>
        <p:origin x="-11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Relationship Id="rId3" Type="http://schemas.openxmlformats.org/officeDocument/2006/relationships/image" Target="../media/image2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AME20216 - Rumbach</a:t>
            </a:r>
            <a:endParaRPr lang="en-US" sz="16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jp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33.emf"/><Relationship Id="rId7" Type="http://schemas.openxmlformats.org/officeDocument/2006/relationships/oleObject" Target="../embeddings/oleObject9.bin"/><Relationship Id="rId8" Type="http://schemas.openxmlformats.org/officeDocument/2006/relationships/package" Target="../embeddings/Microsoft_Word_Document2.docx"/><Relationship Id="rId9" Type="http://schemas.openxmlformats.org/officeDocument/2006/relationships/image" Target="../media/image27.emf"/><Relationship Id="rId10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package" Target="../embeddings/Microsoft_Word_Document3.docx"/><Relationship Id="rId5" Type="http://schemas.openxmlformats.org/officeDocument/2006/relationships/image" Target="../media/image27.emf"/><Relationship Id="rId6" Type="http://schemas.openxmlformats.org/officeDocument/2006/relationships/image" Target="../media/image18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oleObject" Target="../embeddings/oleObject11.bin"/><Relationship Id="rId5" Type="http://schemas.openxmlformats.org/officeDocument/2006/relationships/image" Target="../media/image3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oleObject" Target="../embeddings/oleObject12.bin"/><Relationship Id="rId6" Type="http://schemas.openxmlformats.org/officeDocument/2006/relationships/image" Target="../media/image42.emf"/><Relationship Id="rId7" Type="http://schemas.openxmlformats.org/officeDocument/2006/relationships/oleObject" Target="../embeddings/Microsoft_Equation1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jpg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1.wdp"/><Relationship Id="rId5" Type="http://schemas.openxmlformats.org/officeDocument/2006/relationships/oleObject" Target="../embeddings/oleObject1.bin"/><Relationship Id="rId6" Type="http://schemas.openxmlformats.org/officeDocument/2006/relationships/image" Target="../media/image14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emf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24.emf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27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28.emf"/><Relationship Id="rId8" Type="http://schemas.openxmlformats.org/officeDocument/2006/relationships/image" Target="../media/image29.jpg"/><Relationship Id="rId9" Type="http://schemas.openxmlformats.org/officeDocument/2006/relationships/image" Target="../media/image30.png"/><Relationship Id="rId10" Type="http://schemas.openxmlformats.org/officeDocument/2006/relationships/image" Target="../media/image31.jp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35785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dirty="0" smtClean="0"/>
              <a:t>Probability Distributions</a:t>
            </a:r>
            <a:br>
              <a:rPr lang="en-US" sz="5400" dirty="0" smtClean="0"/>
            </a:br>
            <a:r>
              <a:rPr lang="en-US" sz="5400" dirty="0" smtClean="0"/>
              <a:t>AME20216 – Lab I</a:t>
            </a:r>
            <a:br>
              <a:rPr lang="en-US" sz="5400" dirty="0" smtClean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5560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72667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Measuring Probability – Poisson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4525" y="6445250"/>
            <a:ext cx="2133600" cy="365125"/>
          </a:xfrm>
        </p:spPr>
        <p:txBody>
          <a:bodyPr/>
          <a:lstStyle/>
          <a:p>
            <a:fld id="{61269143-916B-674A-9A7E-446C981D12BE}" type="slidenum">
              <a:rPr lang="en-US" smtClean="0"/>
              <a:t>10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0" y="6445250"/>
            <a:ext cx="2133600" cy="365125"/>
          </a:xfrm>
        </p:spPr>
        <p:txBody>
          <a:bodyPr/>
          <a:lstStyle/>
          <a:p>
            <a:r>
              <a:rPr lang="en-US" dirty="0" smtClean="0"/>
              <a:t>AME20213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117411"/>
              </p:ext>
            </p:extLst>
          </p:nvPr>
        </p:nvGraphicFramePr>
        <p:xfrm>
          <a:off x="372415" y="1228291"/>
          <a:ext cx="1985669" cy="1119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Equation" r:id="rId3" imgW="698500" imgH="393700" progId="Equation.3">
                  <p:embed/>
                </p:oleObj>
              </mc:Choice>
              <mc:Fallback>
                <p:oleObj name="Equation" r:id="rId3" imgW="698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415" y="1228291"/>
                        <a:ext cx="1985669" cy="111919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672131"/>
              </p:ext>
            </p:extLst>
          </p:nvPr>
        </p:nvGraphicFramePr>
        <p:xfrm>
          <a:off x="4521200" y="1193544"/>
          <a:ext cx="2632385" cy="123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" name="Equation" r:id="rId5" imgW="977900" imgH="457200" progId="Equation.3">
                  <p:embed/>
                </p:oleObj>
              </mc:Choice>
              <mc:Fallback>
                <p:oleObj name="Equation" r:id="rId5" imgW="977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21200" y="1193544"/>
                        <a:ext cx="2632385" cy="1230320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468575" y="1360239"/>
            <a:ext cx="1500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Measured Probability</a:t>
            </a:r>
            <a:endParaRPr lang="en-US" sz="2200" dirty="0"/>
          </a:p>
        </p:txBody>
      </p:sp>
      <p:sp>
        <p:nvSpPr>
          <p:cNvPr id="23" name="TextBox 22"/>
          <p:cNvSpPr txBox="1"/>
          <p:nvPr/>
        </p:nvSpPr>
        <p:spPr>
          <a:xfrm>
            <a:off x="7175500" y="1180666"/>
            <a:ext cx="2000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Uncertainty in Measured Probability</a:t>
            </a:r>
            <a:endParaRPr lang="en-US" sz="2200" dirty="0"/>
          </a:p>
        </p:txBody>
      </p:sp>
      <p:sp>
        <p:nvSpPr>
          <p:cNvPr id="24" name="TextBox 23"/>
          <p:cNvSpPr txBox="1"/>
          <p:nvPr/>
        </p:nvSpPr>
        <p:spPr>
          <a:xfrm>
            <a:off x="309769" y="602934"/>
            <a:ext cx="328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“Counting” experiments.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936875" y="6244709"/>
            <a:ext cx="3345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“Statistical Convergence”</a:t>
            </a:r>
            <a:endParaRPr lang="en-US" sz="2400" dirty="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443518"/>
              </p:ext>
            </p:extLst>
          </p:nvPr>
        </p:nvGraphicFramePr>
        <p:xfrm>
          <a:off x="1143000" y="3340100"/>
          <a:ext cx="685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" name="Document" r:id="rId8" imgW="6858000" imgH="177800" progId="Word.Document.12">
                  <p:embed/>
                </p:oleObj>
              </mc:Choice>
              <mc:Fallback>
                <p:oleObj name="Document" r:id="rId8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43000" y="3340100"/>
                        <a:ext cx="6858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-20073" y="2763284"/>
            <a:ext cx="4799463" cy="3593066"/>
            <a:chOff x="-20073" y="2990347"/>
            <a:chExt cx="4799463" cy="359306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05" b="20746"/>
            <a:stretch/>
          </p:blipFill>
          <p:spPr>
            <a:xfrm>
              <a:off x="-20073" y="2990347"/>
              <a:ext cx="4799463" cy="3593066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963974" y="3494127"/>
              <a:ext cx="734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N= 60</a:t>
              </a:r>
              <a:endParaRPr lang="en-US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33600" y="4389489"/>
              <a:ext cx="952499" cy="952499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963974" y="3863459"/>
              <a:ext cx="1015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P(A)=1/6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456421" y="2894762"/>
            <a:ext cx="4804029" cy="3366003"/>
            <a:chOff x="4456421" y="2990347"/>
            <a:chExt cx="4804029" cy="3366003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78" b="22280"/>
            <a:stretch/>
          </p:blipFill>
          <p:spPr>
            <a:xfrm>
              <a:off x="4456421" y="2990347"/>
              <a:ext cx="4804029" cy="336600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292975" y="3155434"/>
              <a:ext cx="851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N= 600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56475" y="3541673"/>
              <a:ext cx="1015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P(A)=1/6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273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72667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Measuring Probability – Poisson Statistics</a:t>
            </a:r>
            <a:endParaRPr lang="en-US" sz="3200" b="1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5257001"/>
              </p:ext>
            </p:extLst>
          </p:nvPr>
        </p:nvGraphicFramePr>
        <p:xfrm>
          <a:off x="1143000" y="3340100"/>
          <a:ext cx="685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Document" r:id="rId4" imgW="6858000" imgH="177800" progId="Word.Document.12">
                  <p:embed/>
                </p:oleObj>
              </mc:Choice>
              <mc:Fallback>
                <p:oleObj name="Document" r:id="rId4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000" y="3340100"/>
                        <a:ext cx="6858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11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306593"/>
            <a:ext cx="2021269" cy="18324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9797" y="878734"/>
            <a:ext cx="3583828" cy="2239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769" y="650559"/>
            <a:ext cx="328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“Counting” experiments.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529" y="3334046"/>
            <a:ext cx="3903095" cy="326149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3334840"/>
            <a:ext cx="4714876" cy="2958108"/>
            <a:chOff x="0" y="3461840"/>
            <a:chExt cx="4714876" cy="29581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" y="3461840"/>
              <a:ext cx="4714874" cy="265033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0" y="6112171"/>
              <a:ext cx="42501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http://</a:t>
              </a:r>
              <a:r>
                <a:rPr lang="en-US" sz="1400" dirty="0" err="1"/>
                <a:t>www.bbc.com</a:t>
              </a:r>
              <a:r>
                <a:rPr lang="en-US" sz="1400" dirty="0"/>
                <a:t>/news/world-us-canada-43818752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4121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721"/>
          <a:stretch/>
        </p:blipFill>
        <p:spPr>
          <a:xfrm>
            <a:off x="0" y="1837530"/>
            <a:ext cx="5683250" cy="46696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8037"/>
            <a:ext cx="637766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Continuous Probability Distributions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9396" y="622813"/>
            <a:ext cx="9004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err="1" smtClean="0"/>
              <a:t>ρ</a:t>
            </a:r>
            <a:r>
              <a:rPr lang="en-US" sz="2800" b="1" dirty="0" smtClean="0"/>
              <a:t>(</a:t>
            </a:r>
            <a:r>
              <a:rPr lang="en-US" sz="2800" b="1" i="1" dirty="0" smtClean="0"/>
              <a:t>x</a:t>
            </a:r>
            <a:r>
              <a:rPr lang="en-US" sz="2800" b="1" dirty="0" smtClean="0"/>
              <a:t>)</a:t>
            </a:r>
            <a:r>
              <a:rPr lang="en-US" sz="2800" dirty="0" smtClean="0"/>
              <a:t> – </a:t>
            </a:r>
            <a:r>
              <a:rPr lang="en-US" sz="2800" b="1" dirty="0" smtClean="0"/>
              <a:t>Probability Density Function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806950" y="1837530"/>
            <a:ext cx="3913188" cy="2364583"/>
            <a:chOff x="-730548" y="1678052"/>
            <a:chExt cx="3913188" cy="2364583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880095"/>
                </p:ext>
              </p:extLst>
            </p:nvPr>
          </p:nvGraphicFramePr>
          <p:xfrm>
            <a:off x="-730548" y="2794860"/>
            <a:ext cx="3913188" cy="1247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7" name="Equation" r:id="rId4" imgW="1473200" imgH="469900" progId="Equation.3">
                    <p:embed/>
                  </p:oleObj>
                </mc:Choice>
                <mc:Fallback>
                  <p:oleObj name="Equation" r:id="rId4" imgW="1473200" imgH="469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-730548" y="2794860"/>
                          <a:ext cx="3913188" cy="1247775"/>
                        </a:xfrm>
                        <a:prstGeom prst="rect">
                          <a:avLst/>
                        </a:prstGeom>
                        <a:ln>
                          <a:solidFill>
                            <a:srgbClr val="00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-569287" y="1678052"/>
              <a:ext cx="3612663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 smtClean="0"/>
                <a:t>Probability </a:t>
              </a:r>
              <a:r>
                <a:rPr lang="en-US" sz="2600" i="1" dirty="0" smtClean="0"/>
                <a:t>x</a:t>
              </a:r>
              <a:r>
                <a:rPr lang="en-US" sz="2600" dirty="0" smtClean="0"/>
                <a:t> is between </a:t>
              </a:r>
              <a:r>
                <a:rPr lang="en-US" sz="2600" i="1" dirty="0" smtClean="0"/>
                <a:t>a</a:t>
              </a:r>
              <a:r>
                <a:rPr lang="en-US" sz="2600" dirty="0" smtClean="0"/>
                <a:t> and </a:t>
              </a:r>
              <a:r>
                <a:rPr lang="en-US" sz="2600" i="1" dirty="0" smtClean="0"/>
                <a:t>b</a:t>
              </a:r>
              <a:r>
                <a:rPr lang="en-US" sz="2600" dirty="0" smtClean="0"/>
                <a:t>:</a:t>
              </a:r>
              <a:endParaRPr lang="en-US" sz="2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0967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9938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Central Limit Theorem</a:t>
            </a:r>
            <a:endParaRPr lang="en-US" sz="32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99" y="1057274"/>
            <a:ext cx="8237308" cy="5620267"/>
            <a:chOff x="215899" y="1057274"/>
            <a:chExt cx="8237308" cy="562026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774" y="1057274"/>
              <a:ext cx="8094433" cy="532447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15899" y="6308209"/>
              <a:ext cx="4145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http://</a:t>
              </a:r>
              <a:r>
                <a:rPr lang="en-US" dirty="0" err="1"/>
                <a:t>mathworld.wolfram.com</a:t>
              </a:r>
              <a:r>
                <a:rPr lang="en-US" dirty="0"/>
                <a:t>/</a:t>
              </a:r>
              <a:r>
                <a:rPr lang="en-US" dirty="0" err="1"/>
                <a:t>Dice.html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5636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8463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Gaussian Distribution</a:t>
            </a:r>
            <a:endParaRPr lang="en-US" sz="32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1621660"/>
            <a:ext cx="4017205" cy="4815472"/>
            <a:chOff x="196950" y="806142"/>
            <a:chExt cx="3287265" cy="394048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806142"/>
              <a:ext cx="2794000" cy="35814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96950" y="4377294"/>
              <a:ext cx="3287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Carl Friedrich Gauss (1777-1855)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025" y="790436"/>
            <a:ext cx="4204586" cy="26862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21019" y="469253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Gaussian PDF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025" y="3775396"/>
            <a:ext cx="4267428" cy="27264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83861" y="346881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Gaussian CDF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1" y="790436"/>
            <a:ext cx="4017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Central Limit Theorem </a:t>
            </a:r>
            <a:r>
              <a:rPr lang="en-US" sz="2000" dirty="0" smtClean="0"/>
              <a:t>– For large N, most distributions become Gaussian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14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75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8463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Gaussian Distribution</a:t>
            </a:r>
            <a:endParaRPr lang="en-US" sz="3200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93900" y="1470597"/>
            <a:ext cx="4267428" cy="3223496"/>
            <a:chOff x="4424025" y="3357686"/>
            <a:chExt cx="4267428" cy="322349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4025" y="3854771"/>
              <a:ext cx="4267428" cy="272641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83861" y="3357686"/>
              <a:ext cx="17620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Gaussian CDF</a:t>
              </a:r>
              <a:endParaRPr lang="en-US" sz="22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790436"/>
            <a:ext cx="89613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Central Limit Theorem </a:t>
            </a:r>
            <a:r>
              <a:rPr lang="en-US" sz="2200" dirty="0" smtClean="0"/>
              <a:t>– For large N, most distributions become Gaussian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15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1518222"/>
            <a:ext cx="4204586" cy="4117189"/>
            <a:chOff x="0" y="1788097"/>
            <a:chExt cx="4204586" cy="41171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268554"/>
              <a:ext cx="4204586" cy="268626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49986" y="1788097"/>
              <a:ext cx="17620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Gaussian PDF</a:t>
              </a:r>
              <a:endParaRPr lang="en-US" sz="2200" b="1" dirty="0"/>
            </a:p>
          </p:txBody>
        </p:sp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5846650"/>
                </p:ext>
              </p:extLst>
            </p:nvPr>
          </p:nvGraphicFramePr>
          <p:xfrm>
            <a:off x="488950" y="5065941"/>
            <a:ext cx="3357376" cy="839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2" name="Equation" r:id="rId5" imgW="1879600" imgH="469900" progId="Equation.3">
                    <p:embed/>
                  </p:oleObj>
                </mc:Choice>
                <mc:Fallback>
                  <p:oleObj name="Equation" r:id="rId5" imgW="1879600" imgH="469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88950" y="5065941"/>
                          <a:ext cx="3357376" cy="83934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729410"/>
              </p:ext>
            </p:extLst>
          </p:nvPr>
        </p:nvGraphicFramePr>
        <p:xfrm>
          <a:off x="4937169" y="4837113"/>
          <a:ext cx="3993225" cy="798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3" name="Equation" r:id="rId7" imgW="2286000" imgH="457200" progId="Equation.3">
                  <p:embed/>
                </p:oleObj>
              </mc:Choice>
              <mc:Fallback>
                <p:oleObj name="Equation" r:id="rId7" imgW="2286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37169" y="4837113"/>
                        <a:ext cx="3993225" cy="798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1511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13789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Z-table</a:t>
            </a:r>
            <a:endParaRPr lang="en-US" sz="3200" b="1" dirty="0"/>
          </a:p>
        </p:txBody>
      </p:sp>
      <p:pic>
        <p:nvPicPr>
          <p:cNvPr id="8" name="Picture 7" descr="ztabl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8" t="11891" r="9638" b="12086"/>
          <a:stretch/>
        </p:blipFill>
        <p:spPr>
          <a:xfrm>
            <a:off x="2219157" y="-48872"/>
            <a:ext cx="5507789" cy="690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84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3700"/>
            <a:ext cx="4268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Quadrature Encoders</a:t>
            </a:r>
            <a:endParaRPr lang="en-US" sz="3600" b="1" dirty="0"/>
          </a:p>
        </p:txBody>
      </p:sp>
      <p:pic>
        <p:nvPicPr>
          <p:cNvPr id="3" name="Picture 2" descr="fig1_Encoder_whe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1271728"/>
            <a:ext cx="6210300" cy="5397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7602" y="564753"/>
            <a:ext cx="87663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A</a:t>
            </a:r>
            <a:r>
              <a:rPr lang="en-US" sz="2600" b="1" dirty="0" smtClean="0"/>
              <a:t> Quadrature encoder </a:t>
            </a:r>
            <a:r>
              <a:rPr lang="en-US" sz="2600" dirty="0" smtClean="0"/>
              <a:t>counts electrical pulses as slotted wheel passes through a photocell.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5046149" y="1499423"/>
            <a:ext cx="4097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Measures angular position and speed.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789" y="2351213"/>
            <a:ext cx="4097849" cy="34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60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3700"/>
            <a:ext cx="2408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Orientation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9791" y="631633"/>
            <a:ext cx="64236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Mechanical parts can rotate to various angles.</a:t>
            </a:r>
            <a:endParaRPr lang="en-US" sz="2600" dirty="0"/>
          </a:p>
        </p:txBody>
      </p:sp>
      <p:grpSp>
        <p:nvGrpSpPr>
          <p:cNvPr id="8" name="Group 7"/>
          <p:cNvGrpSpPr/>
          <p:nvPr/>
        </p:nvGrpSpPr>
        <p:grpSpPr>
          <a:xfrm>
            <a:off x="4913410" y="3466540"/>
            <a:ext cx="4097294" cy="3255197"/>
            <a:chOff x="4065814" y="1866900"/>
            <a:chExt cx="4862286" cy="37729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5814" y="1866900"/>
              <a:ext cx="4862286" cy="34036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065814" y="5270500"/>
              <a:ext cx="1533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Robot football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91" y="1450137"/>
            <a:ext cx="4697770" cy="4587789"/>
          </a:xfrm>
          <a:prstGeom prst="rect">
            <a:avLst/>
          </a:prstGeom>
        </p:spPr>
      </p:pic>
      <p:pic>
        <p:nvPicPr>
          <p:cNvPr id="10" name="Picture 9" descr="robotic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409" y="1141237"/>
            <a:ext cx="4097294" cy="230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20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5" y="3540789"/>
            <a:ext cx="4191000" cy="3143250"/>
          </a:xfrm>
          <a:prstGeom prst="rect">
            <a:avLst/>
          </a:prstGeom>
        </p:spPr>
      </p:pic>
      <p:pic>
        <p:nvPicPr>
          <p:cNvPr id="2" name="Picture 1" descr="Fig1_double_pendulu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4" y="3695613"/>
            <a:ext cx="2809875" cy="2933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148052"/>
            <a:ext cx="3937000" cy="295275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50" y="283337"/>
            <a:ext cx="2828925" cy="29533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58750" y="98671"/>
            <a:ext cx="3159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One degree of freedom: </a:t>
            </a:r>
            <a:r>
              <a:rPr lang="en-US" sz="2200" i="1" dirty="0" err="1" smtClean="0">
                <a:latin typeface="Times New Roman"/>
                <a:cs typeface="Times New Roman"/>
              </a:rPr>
              <a:t>θ</a:t>
            </a:r>
            <a:r>
              <a:rPr lang="en-US" sz="2200" dirty="0" smtClean="0"/>
              <a:t>  </a:t>
            </a:r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158750" y="3358316"/>
            <a:ext cx="4150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Two degrees of freedom: </a:t>
            </a:r>
            <a:r>
              <a:rPr lang="en-US" sz="2200" i="1" dirty="0" smtClean="0">
                <a:latin typeface="Times New Roman"/>
                <a:cs typeface="Times New Roman"/>
              </a:rPr>
              <a:t>θ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i="1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i="1" dirty="0" smtClean="0">
                <a:latin typeface="Times New Roman"/>
                <a:cs typeface="Times New Roman"/>
              </a:rPr>
              <a:t>θ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/>
              <a:t> 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39949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4591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Unpredictable Systems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dic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762000"/>
            <a:ext cx="5080000" cy="381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24" y="3905249"/>
            <a:ext cx="2524125" cy="2524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705" y="757456"/>
            <a:ext cx="2528669" cy="2528669"/>
          </a:xfrm>
          <a:prstGeom prst="rect">
            <a:avLst/>
          </a:prstGeom>
        </p:spPr>
      </p:pic>
      <p:pic>
        <p:nvPicPr>
          <p:cNvPr id="14" name="Picture 13" descr="Roulett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3690936"/>
            <a:ext cx="3651250" cy="27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6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50265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Probability – Venn Diagrams</a:t>
            </a:r>
            <a:endParaRPr lang="en-US" sz="3200" b="1" dirty="0"/>
          </a:p>
        </p:txBody>
      </p:sp>
      <p:pic>
        <p:nvPicPr>
          <p:cNvPr id="3" name="Picture 2" descr="Venn_diagram.png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9000"/>
                    </a14:imgEffect>
                    <a14:imgEffect>
                      <a14:brightnessContrast bright="26000"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15" y="622813"/>
            <a:ext cx="6294882" cy="42118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865796" y="4989687"/>
            <a:ext cx="5033509" cy="404813"/>
            <a:chOff x="642325" y="4989687"/>
            <a:chExt cx="5033509" cy="404813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2064634"/>
                </p:ext>
              </p:extLst>
            </p:nvPr>
          </p:nvGraphicFramePr>
          <p:xfrm>
            <a:off x="2972321" y="4989687"/>
            <a:ext cx="2703513" cy="404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4" name="Equation" r:id="rId5" imgW="1612900" imgH="241300" progId="Equation.3">
                    <p:embed/>
                  </p:oleObj>
                </mc:Choice>
                <mc:Fallback>
                  <p:oleObj name="Equation" r:id="rId5" imgW="16129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972321" y="4989687"/>
                          <a:ext cx="2703513" cy="4048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642325" y="4989687"/>
              <a:ext cx="1976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Intersection “AND”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21757" y="5775788"/>
            <a:ext cx="5691831" cy="404478"/>
            <a:chOff x="777995" y="5775788"/>
            <a:chExt cx="5691831" cy="404478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9460002"/>
                </p:ext>
              </p:extLst>
            </p:nvPr>
          </p:nvGraphicFramePr>
          <p:xfrm>
            <a:off x="2723082" y="5775788"/>
            <a:ext cx="3746744" cy="4044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5" name="Equation" r:id="rId7" imgW="2235200" imgH="241300" progId="Equation.3">
                    <p:embed/>
                  </p:oleObj>
                </mc:Choice>
                <mc:Fallback>
                  <p:oleObj name="Equation" r:id="rId7" imgW="2235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723082" y="5775788"/>
                          <a:ext cx="3746744" cy="40447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777995" y="5775788"/>
              <a:ext cx="1273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Union “OR”</a:t>
              </a:r>
              <a:endParaRPr lang="en-US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79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5219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A12 – Monte Carlo Night!</a:t>
            </a:r>
            <a:endParaRPr lang="en-US" sz="3200" b="1" dirty="0"/>
          </a:p>
        </p:txBody>
      </p:sp>
      <p:pic>
        <p:nvPicPr>
          <p:cNvPr id="7" name="Picture 6" descr="plink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36" y="622814"/>
            <a:ext cx="3344725" cy="298044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811414" y="394670"/>
            <a:ext cx="3561801" cy="1745826"/>
            <a:chOff x="4811414" y="458170"/>
            <a:chExt cx="3561801" cy="17458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922797" y="889057"/>
              <a:ext cx="1450418" cy="131493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811414" y="458170"/>
              <a:ext cx="15194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Pair of Dice</a:t>
              </a:r>
              <a:endParaRPr lang="en-US" sz="22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39810" y="2785211"/>
            <a:ext cx="4476750" cy="3829151"/>
            <a:chOff x="4239810" y="2785211"/>
            <a:chExt cx="4476750" cy="3829151"/>
          </a:xfrm>
        </p:grpSpPr>
        <p:grpSp>
          <p:nvGrpSpPr>
            <p:cNvPr id="4" name="Group 3"/>
            <p:cNvGrpSpPr/>
            <p:nvPr/>
          </p:nvGrpSpPr>
          <p:grpSpPr>
            <a:xfrm>
              <a:off x="4239810" y="3010736"/>
              <a:ext cx="4476750" cy="3603626"/>
              <a:chOff x="4239810" y="2934536"/>
              <a:chExt cx="4476750" cy="3603626"/>
            </a:xfrm>
          </p:grpSpPr>
          <p:pic>
            <p:nvPicPr>
              <p:cNvPr id="2" name="Picture 1" descr="Distribution_resistors.pdf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35" t="24525" r="8387" b="22929"/>
              <a:stretch/>
            </p:blipFill>
            <p:spPr>
              <a:xfrm>
                <a:off x="4239810" y="2934536"/>
                <a:ext cx="4476750" cy="3603626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1645" y="3329703"/>
                <a:ext cx="1541570" cy="800894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4709814" y="2785211"/>
              <a:ext cx="29841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Manufactured Resistors</a:t>
              </a:r>
              <a:endParaRPr lang="en-US" sz="2200" b="1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49448" b="54055"/>
          <a:stretch/>
        </p:blipFill>
        <p:spPr>
          <a:xfrm>
            <a:off x="4430050" y="934753"/>
            <a:ext cx="3095154" cy="1850458"/>
          </a:xfrm>
          <a:prstGeom prst="rect">
            <a:avLst/>
          </a:prstGeom>
        </p:spPr>
      </p:pic>
      <p:pic>
        <p:nvPicPr>
          <p:cNvPr id="6" name="Picture 5" descr="10_row_plinko_distribution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" y="3809999"/>
            <a:ext cx="4157206" cy="26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1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58306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Discrete Probability Distributions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9396" y="643011"/>
            <a:ext cx="90046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P(n)</a:t>
            </a:r>
            <a:r>
              <a:rPr lang="en-US" sz="2600" dirty="0" smtClean="0"/>
              <a:t> – Probability of observing the </a:t>
            </a:r>
            <a:r>
              <a:rPr lang="en-US" sz="2600" i="1" dirty="0" smtClean="0"/>
              <a:t>n</a:t>
            </a:r>
            <a:r>
              <a:rPr lang="en-US" sz="2600" dirty="0" smtClean="0"/>
              <a:t>th discrete value  </a:t>
            </a:r>
            <a:endParaRPr lang="en-US" sz="2600" dirty="0"/>
          </a:p>
        </p:txBody>
      </p:sp>
      <p:grpSp>
        <p:nvGrpSpPr>
          <p:cNvPr id="4" name="Group 3"/>
          <p:cNvGrpSpPr/>
          <p:nvPr/>
        </p:nvGrpSpPr>
        <p:grpSpPr>
          <a:xfrm>
            <a:off x="935229" y="3771725"/>
            <a:ext cx="6807478" cy="2296702"/>
            <a:chOff x="546487" y="4121580"/>
            <a:chExt cx="6807478" cy="2296702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3901233"/>
                </p:ext>
              </p:extLst>
            </p:nvPr>
          </p:nvGraphicFramePr>
          <p:xfrm>
            <a:off x="1073149" y="4121580"/>
            <a:ext cx="1889513" cy="9096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6" name="Equation" r:id="rId3" imgW="711200" imgH="342900" progId="Equation.3">
                    <p:embed/>
                  </p:oleObj>
                </mc:Choice>
                <mc:Fallback>
                  <p:oleObj name="Equation" r:id="rId3" imgW="711200" imgH="342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73149" y="4121580"/>
                          <a:ext cx="1889513" cy="909621"/>
                        </a:xfrm>
                        <a:prstGeom prst="rect">
                          <a:avLst/>
                        </a:prstGeom>
                        <a:ln>
                          <a:solidFill>
                            <a:srgbClr val="00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4168775" y="4169205"/>
              <a:ext cx="209925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 smtClean="0"/>
                <a:t>Normalization</a:t>
              </a:r>
              <a:endParaRPr lang="en-US" sz="2600" dirty="0"/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9307490"/>
                </p:ext>
              </p:extLst>
            </p:nvPr>
          </p:nvGraphicFramePr>
          <p:xfrm>
            <a:off x="546487" y="5464175"/>
            <a:ext cx="2663825" cy="909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7" name="Equation" r:id="rId5" imgW="1003300" imgH="342900" progId="Equation.3">
                    <p:embed/>
                  </p:oleObj>
                </mc:Choice>
                <mc:Fallback>
                  <p:oleObj name="Equation" r:id="rId5" imgW="1003300" imgH="342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46487" y="5464175"/>
                          <a:ext cx="2663825" cy="909638"/>
                        </a:xfrm>
                        <a:prstGeom prst="rect">
                          <a:avLst/>
                        </a:prstGeom>
                        <a:ln>
                          <a:solidFill>
                            <a:srgbClr val="00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3613150" y="5464175"/>
              <a:ext cx="374081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dirty="0" smtClean="0"/>
                <a:t>Mean or “expected value”   </a:t>
              </a:r>
            </a:p>
            <a:p>
              <a:pPr algn="ctr"/>
              <a:r>
                <a:rPr lang="en-US" sz="3000" dirty="0" smtClean="0"/>
                <a:t>&lt;</a:t>
              </a:r>
              <a:r>
                <a:rPr lang="en-US" sz="3000" i="1" dirty="0" smtClean="0"/>
                <a:t>n</a:t>
              </a:r>
              <a:r>
                <a:rPr lang="en-US" sz="3000" dirty="0" smtClean="0"/>
                <a:t>&gt; = 3.5</a:t>
              </a:r>
              <a:endParaRPr lang="en-US" sz="30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550" y="1397000"/>
            <a:ext cx="4235450" cy="1845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862" y="1397000"/>
            <a:ext cx="1907035" cy="1920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8659" y="1454666"/>
            <a:ext cx="10869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i="1" dirty="0" smtClean="0">
                <a:latin typeface="Times New Roman"/>
                <a:cs typeface="Times New Roman"/>
              </a:rPr>
              <a:t>P</a:t>
            </a:r>
            <a:r>
              <a:rPr lang="en-US" sz="2600" dirty="0" smtClean="0">
                <a:latin typeface="Times New Roman"/>
                <a:cs typeface="Times New Roman"/>
              </a:rPr>
              <a:t>(</a:t>
            </a:r>
            <a:r>
              <a:rPr lang="en-US" sz="2600" i="1" dirty="0" smtClean="0">
                <a:latin typeface="Times New Roman"/>
                <a:cs typeface="Times New Roman"/>
              </a:rPr>
              <a:t>n</a:t>
            </a:r>
            <a:r>
              <a:rPr lang="en-US" sz="2600" dirty="0" smtClean="0">
                <a:latin typeface="Times New Roman"/>
                <a:cs typeface="Times New Roman"/>
              </a:rPr>
              <a:t>) = </a:t>
            </a:r>
            <a:endParaRPr lang="en-US" sz="26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38968" y="2785972"/>
            <a:ext cx="6489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i="1" dirty="0" smtClean="0">
                <a:latin typeface="Times New Roman"/>
                <a:cs typeface="Times New Roman"/>
              </a:rPr>
              <a:t>n</a:t>
            </a:r>
            <a:r>
              <a:rPr lang="en-US" sz="2600" dirty="0" smtClean="0">
                <a:latin typeface="Times New Roman"/>
                <a:cs typeface="Times New Roman"/>
              </a:rPr>
              <a:t> = </a:t>
            </a:r>
            <a:endParaRPr lang="en-US" sz="2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74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8206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Binomial Distribution</a:t>
            </a:r>
            <a:endParaRPr lang="en-US" sz="3200" b="1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201525"/>
              </p:ext>
            </p:extLst>
          </p:nvPr>
        </p:nvGraphicFramePr>
        <p:xfrm>
          <a:off x="1143000" y="3340100"/>
          <a:ext cx="685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Document" r:id="rId4" imgW="6858000" imgH="177800" progId="Word.Document.12">
                  <p:embed/>
                </p:oleObj>
              </mc:Choice>
              <mc:Fallback>
                <p:oleObj name="Document" r:id="rId4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000" y="3340100"/>
                        <a:ext cx="6858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576633"/>
              </p:ext>
            </p:extLst>
          </p:nvPr>
        </p:nvGraphicFramePr>
        <p:xfrm>
          <a:off x="123521" y="1512160"/>
          <a:ext cx="6806642" cy="932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Equation" r:id="rId6" imgW="3149600" imgH="431800" progId="Equation.3">
                  <p:embed/>
                </p:oleObj>
              </mc:Choice>
              <mc:Fallback>
                <p:oleObj name="Equation" r:id="rId6" imgW="314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3521" y="1512160"/>
                        <a:ext cx="6806642" cy="932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9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9396" y="622813"/>
            <a:ext cx="9004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Probability an event A occurs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v</a:t>
            </a:r>
            <a:r>
              <a:rPr lang="en-US" sz="2200" i="1" baseline="-25000" dirty="0" err="1" smtClean="0"/>
              <a:t>A</a:t>
            </a:r>
            <a:r>
              <a:rPr lang="en-US" sz="2200" dirty="0" smtClean="0"/>
              <a:t> times out of </a:t>
            </a:r>
            <a:r>
              <a:rPr lang="en-US" sz="2200" i="1" dirty="0" smtClean="0"/>
              <a:t>N</a:t>
            </a:r>
            <a:r>
              <a:rPr lang="en-US" sz="2200" dirty="0" smtClean="0"/>
              <a:t> trials, given the prob. of seeing it once is P(A).   </a:t>
            </a:r>
            <a:endParaRPr lang="en-US" sz="2200" dirty="0"/>
          </a:p>
        </p:txBody>
      </p:sp>
      <p:grpSp>
        <p:nvGrpSpPr>
          <p:cNvPr id="3" name="Group 2"/>
          <p:cNvGrpSpPr/>
          <p:nvPr/>
        </p:nvGrpSpPr>
        <p:grpSpPr>
          <a:xfrm>
            <a:off x="-20073" y="2763284"/>
            <a:ext cx="4799463" cy="3593066"/>
            <a:chOff x="-20073" y="2990347"/>
            <a:chExt cx="4799463" cy="359306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05" b="20746"/>
            <a:stretch/>
          </p:blipFill>
          <p:spPr>
            <a:xfrm>
              <a:off x="-20073" y="2990347"/>
              <a:ext cx="4799463" cy="359306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963974" y="3494127"/>
              <a:ext cx="734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N= 60</a:t>
              </a:r>
              <a:endParaRPr lang="en-US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33600" y="4389489"/>
              <a:ext cx="952499" cy="95249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963974" y="3863459"/>
              <a:ext cx="1015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P(A)=1/6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56421" y="2894762"/>
            <a:ext cx="4804029" cy="3366003"/>
            <a:chOff x="4456421" y="2990347"/>
            <a:chExt cx="4804029" cy="336600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78" b="22280"/>
            <a:stretch/>
          </p:blipFill>
          <p:spPr>
            <a:xfrm>
              <a:off x="4456421" y="2990347"/>
              <a:ext cx="4804029" cy="336600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292975" y="3155434"/>
              <a:ext cx="851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N= 600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56475" y="3541673"/>
              <a:ext cx="1015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P(A)=1/6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3674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2152</TotalTime>
  <Words>311</Words>
  <Application>Microsoft Macintosh PowerPoint</Application>
  <PresentationFormat>On-screen Show (4:3)</PresentationFormat>
  <Paragraphs>66</Paragraphs>
  <Slides>16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Office Theme</vt:lpstr>
      <vt:lpstr>Equation</vt:lpstr>
      <vt:lpstr>Document</vt:lpstr>
      <vt:lpstr>Microsoft Equation</vt:lpstr>
      <vt:lpstr>Probability Distributions AME20216 – Lab 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 20213 Measurments and Data Analysis</dc:title>
  <dc:creator>Paul Rumbach</dc:creator>
  <cp:lastModifiedBy>Paul Rumbach</cp:lastModifiedBy>
  <cp:revision>137</cp:revision>
  <cp:lastPrinted>2016-08-31T20:57:26Z</cp:lastPrinted>
  <dcterms:created xsi:type="dcterms:W3CDTF">2015-01-15T17:41:25Z</dcterms:created>
  <dcterms:modified xsi:type="dcterms:W3CDTF">2020-04-20T17:22:46Z</dcterms:modified>
</cp:coreProperties>
</file>